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92" r:id="rId2"/>
    <p:sldId id="493" r:id="rId3"/>
    <p:sldId id="427" r:id="rId4"/>
    <p:sldId id="505" r:id="rId5"/>
    <p:sldId id="504" r:id="rId6"/>
    <p:sldId id="470" r:id="rId7"/>
    <p:sldId id="464" r:id="rId8"/>
    <p:sldId id="465" r:id="rId9"/>
    <p:sldId id="466" r:id="rId10"/>
    <p:sldId id="467" r:id="rId11"/>
    <p:sldId id="500" r:id="rId12"/>
    <p:sldId id="498" r:id="rId13"/>
    <p:sldId id="499" r:id="rId14"/>
    <p:sldId id="494" r:id="rId15"/>
    <p:sldId id="502" r:id="rId16"/>
    <p:sldId id="495" r:id="rId17"/>
    <p:sldId id="472" r:id="rId18"/>
    <p:sldId id="501" r:id="rId19"/>
    <p:sldId id="503" r:id="rId20"/>
    <p:sldId id="428" r:id="rId21"/>
    <p:sldId id="496" r:id="rId22"/>
    <p:sldId id="497" r:id="rId23"/>
    <p:sldId id="482" r:id="rId24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00000"/>
    <a:srgbClr val="C20027"/>
    <a:srgbClr val="9900FF"/>
    <a:srgbClr val="CC0099"/>
    <a:srgbClr val="FF7C80"/>
    <a:srgbClr val="FF0066"/>
    <a:srgbClr val="7F7F7F"/>
    <a:srgbClr val="F0EDC1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47" autoAdjust="0"/>
    <p:restoredTop sz="84346" autoAdjust="0"/>
  </p:normalViewPr>
  <p:slideViewPr>
    <p:cSldViewPr snapToGrid="0">
      <p:cViewPr>
        <p:scale>
          <a:sx n="53" d="100"/>
          <a:sy n="53" d="100"/>
        </p:scale>
        <p:origin x="-1422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91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C6C7E-9D44-44AB-AD19-CE502E8C60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0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7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4/29/2019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A5E798-A24C-461B-A12E-4C710EBABB29}" type="datetimeFigureOut">
              <a:rPr lang="en-US" smtClean="0"/>
              <a:pPr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0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1" r:id="rId13"/>
    <p:sldLayoutId id="2147483822" r:id="rId1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www.neotomadb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hyperlink" Target="http://api.neotomadb.org/doc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https://www.neotomadb.org/data/category/contribu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inyurl.com/NeotomaMember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www.neotomadb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hyperlink" Target="http://www.tiliait.com/download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neotomadb.org/doc/" TargetMode="External"/><Relationship Id="rId2" Type="http://schemas.openxmlformats.org/officeDocument/2006/relationships/hyperlink" Target="http://neotoma-manual.readthedocs.io/en/latest/index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tiliait.com/download/" TargetMode="Externa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apps.neotomadb.org/explore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tomaDB/neotoma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pensci/neotoma" TargetMode="External"/><Relationship Id="rId3" Type="http://schemas.openxmlformats.org/officeDocument/2006/relationships/hyperlink" Target="http://www.tiliait.com/download/" TargetMode="External"/><Relationship Id="rId7" Type="http://schemas.openxmlformats.org/officeDocument/2006/relationships/hyperlink" Target="https://cran.r-project.org/package=neotoma" TargetMode="External"/><Relationship Id="rId2" Type="http://schemas.openxmlformats.org/officeDocument/2006/relationships/hyperlink" Target="http://apps.neotomadb.org/explorer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api.neotomadb.org/doc/" TargetMode="External"/><Relationship Id="rId5" Type="http://schemas.openxmlformats.org/officeDocument/2006/relationships/hyperlink" Target="http://neotoma-manual.readthedocs.io/en/latest/index.html" TargetMode="External"/><Relationship Id="rId4" Type="http://schemas.openxmlformats.org/officeDocument/2006/relationships/hyperlink" Target="http://serc.carleton.edu/neotoma/activitie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 &amp; Lesson Plan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82226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6725" indent="-466725"/>
            <a:r>
              <a:rPr lang="en-US" sz="2800" b="1" dirty="0" smtClean="0"/>
              <a:t>GitHub</a:t>
            </a:r>
          </a:p>
          <a:p>
            <a:pPr marL="466725" indent="-466725"/>
            <a:r>
              <a:rPr lang="en-US" sz="2800" b="1" dirty="0"/>
              <a:t>https://</a:t>
            </a:r>
            <a:r>
              <a:rPr lang="en-US" sz="2800" b="1" dirty="0" smtClean="0"/>
              <a:t>github.com/NeotomaDB/Workshops/tree/ </a:t>
            </a:r>
            <a:r>
              <a:rPr lang="en-US" sz="2800" b="1" dirty="0" smtClean="0"/>
              <a:t>master/Montreal201904 </a:t>
            </a:r>
            <a:endParaRPr lang="en-US" sz="2800" b="1" dirty="0" smtClean="0"/>
          </a:p>
          <a:p>
            <a:pPr marL="466725" indent="-466725"/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233082" y="2690337"/>
            <a:ext cx="86061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Today:  3-5pm  Introduction: Exploring, Visualizing, &amp; Getting Data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Overview &amp; Key Concepts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Neotoma Explorer:  Searching, finding, exploring </a:t>
            </a:r>
            <a:r>
              <a:rPr lang="en-US" dirty="0" smtClean="0"/>
              <a:t>data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Tilia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APIs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R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b="1" dirty="0" smtClean="0"/>
              <a:t>Tomorrow:  Data Steward Training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Tilia:  Putting Data into Neotoma:  Upload &amp; </a:t>
            </a:r>
            <a:r>
              <a:rPr lang="en-US" dirty="0" smtClean="0"/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96477" y="1086341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1777221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731520" y="1576751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86391" y="157675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4192759" y="1086341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Samples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48" name="Picture 47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35074" y="3037311"/>
            <a:ext cx="5617419" cy="186266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816201" y="1252538"/>
            <a:ext cx="1463040" cy="5243586"/>
            <a:chOff x="7231084" y="1252538"/>
            <a:chExt cx="1463040" cy="5243586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6959561" y="968126"/>
            <a:ext cx="228600" cy="5466833"/>
            <a:chOff x="7128901" y="1299105"/>
            <a:chExt cx="228600" cy="5466833"/>
          </a:xfrm>
        </p:grpSpPr>
        <p:sp>
          <p:nvSpPr>
            <p:cNvPr id="99" name="Oval 9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283020" y="1299105"/>
            <a:ext cx="228600" cy="5466833"/>
            <a:chOff x="7128901" y="1299105"/>
            <a:chExt cx="228600" cy="5466833"/>
          </a:xfrm>
        </p:grpSpPr>
        <p:sp>
          <p:nvSpPr>
            <p:cNvPr id="119" name="Oval 11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03060" y="1299105"/>
            <a:ext cx="228600" cy="5466833"/>
            <a:chOff x="7128901" y="1299105"/>
            <a:chExt cx="228600" cy="5466833"/>
          </a:xfrm>
        </p:grpSpPr>
        <p:sp>
          <p:nvSpPr>
            <p:cNvPr id="137" name="Oval 136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923100" y="1299105"/>
            <a:ext cx="228600" cy="5466833"/>
            <a:chOff x="7128901" y="1299105"/>
            <a:chExt cx="228600" cy="5466833"/>
          </a:xfrm>
        </p:grpSpPr>
        <p:sp>
          <p:nvSpPr>
            <p:cNvPr id="155" name="Oval 154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4219812" y="42788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219812" y="47360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Charcoal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4219812" y="51932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Diatoms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4219812" y="56504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76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Text Box 2"/>
          <p:cNvSpPr txBox="1">
            <a:spLocks noChangeArrowheads="1"/>
          </p:cNvSpPr>
          <p:nvPr/>
        </p:nvSpPr>
        <p:spPr bwMode="auto">
          <a:xfrm>
            <a:off x="3679763" y="207963"/>
            <a:ext cx="17844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Samples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8806" y="6096000"/>
            <a:ext cx="6593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Example: pollen, charcoal, diatom samples from a single depth interval in a core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804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26134" y="219575"/>
            <a:ext cx="638700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Time in Neotoma:  Key Concepts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914" y="1259558"/>
            <a:ext cx="86999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Neotoma data model for time is based on three related concepts</a:t>
            </a:r>
          </a:p>
          <a:p>
            <a:endParaRPr lang="en-US" dirty="0"/>
          </a:p>
          <a:p>
            <a:r>
              <a:rPr lang="en-US" sz="2800" b="1" dirty="0" smtClean="0"/>
              <a:t>Age Controls</a:t>
            </a:r>
          </a:p>
          <a:p>
            <a:endParaRPr lang="en-US" sz="2800" b="1" dirty="0"/>
          </a:p>
          <a:p>
            <a:r>
              <a:rPr lang="en-US" sz="2800" b="1" dirty="0" smtClean="0"/>
              <a:t>Age-Depth Models</a:t>
            </a:r>
          </a:p>
          <a:p>
            <a:endParaRPr lang="en-US" sz="2800" b="1" dirty="0"/>
          </a:p>
          <a:p>
            <a:r>
              <a:rPr lang="en-US" sz="2800" b="1" dirty="0" smtClean="0"/>
              <a:t>Chronologies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26179" y="3231715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50624" y="3231715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516897" y="3700011"/>
            <a:ext cx="4143009" cy="1296184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Chronologies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16897" y="2245594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</a:t>
            </a:r>
          </a:p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841342" y="2245595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Age-Depth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lbow Connector 24"/>
          <p:cNvCxnSpPr/>
          <p:nvPr/>
        </p:nvCxnSpPr>
        <p:spPr bwMode="auto">
          <a:xfrm>
            <a:off x="2396045" y="2091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018947" y="207963"/>
            <a:ext cx="310610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7532" y="1907730"/>
            <a:ext cx="228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SampleID</a:t>
            </a: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Infinite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Delta13C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LabNumber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MaterialDated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359862" y="1427193"/>
            <a:ext cx="2126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Geochronology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1299" y="1907730"/>
            <a:ext cx="228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GeochronType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99169" y="1427193"/>
            <a:ext cx="216219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GeochronTypes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64264" y="1907730"/>
            <a:ext cx="3317240" cy="461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Amino acid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racemization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Cosmogenic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Electron spin resonance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Fission track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Potassium-argon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Optically stimulated luminescence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Lead-210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Silicon-32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Thermoluminescence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Uranium series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accelerator mass spectrometry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proportional gas counting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liquid scintillation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Carbon-14: conventional radiometric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Argon-argon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Protactinium-231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Obsidian hydration</a:t>
            </a: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Paleomagnetic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4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Dendrochronological</a:t>
            </a:r>
            <a:endParaRPr lang="en-US" sz="14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" y="5674667"/>
            <a:ext cx="556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Geochronology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radiometric age controls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58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/>
          <p:cNvCxnSpPr/>
          <p:nvPr/>
        </p:nvCxnSpPr>
        <p:spPr bwMode="auto">
          <a:xfrm>
            <a:off x="5681235" y="1814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Elbow Connector 24"/>
          <p:cNvCxnSpPr/>
          <p:nvPr/>
        </p:nvCxnSpPr>
        <p:spPr bwMode="auto">
          <a:xfrm>
            <a:off x="2844796" y="1814267"/>
            <a:ext cx="660400" cy="270933"/>
          </a:xfrm>
          <a:prstGeom prst="bentConnector3">
            <a:avLst>
              <a:gd name="adj1" fmla="val 53846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3225734" y="207963"/>
            <a:ext cx="2692532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" y="1630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29718" y="1158660"/>
            <a:ext cx="213231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74720" y="1630730"/>
            <a:ext cx="2286000" cy="3139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ContactID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IsDefault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ChronologyName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DatePrepared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AgeModel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AgeBoundOlder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78012" y="1158660"/>
            <a:ext cx="185441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>
                <a:ln w="50800"/>
                <a:latin typeface="Calibri" pitchFamily="34" charset="0"/>
              </a:rPr>
              <a:t>Chronologies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09360" y="1630730"/>
            <a:ext cx="237744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ChronControlID</a:t>
            </a:r>
            <a:endParaRPr lang="en-US" sz="18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ChronologyID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ChronControlTypeID</a:t>
            </a:r>
            <a:endParaRPr lang="en-US" sz="18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</a:t>
            </a: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AgeLimitYounger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AgeLimitOlder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450469" y="1158660"/>
            <a:ext cx="20160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>
                <a:ln w="50800"/>
                <a:latin typeface="Calibri" pitchFamily="34" charset="0"/>
              </a:rPr>
              <a:t>ChronControls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12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1" y="5630746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Neotoma,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ChronControls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controls used in an age model. 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Chronologies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stores the age model metadata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5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9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Explorer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990838" y="1247939"/>
            <a:ext cx="6969821" cy="447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Walk-Through </a:t>
            </a:r>
            <a:r>
              <a:rPr lang="en-US" dirty="0"/>
              <a:t>Teaching Exercise, Neotoma Explorer</a:t>
            </a:r>
          </a:p>
          <a:p>
            <a:r>
              <a:rPr lang="en-US" dirty="0">
                <a:hlinkClick r:id="rId5"/>
              </a:rPr>
              <a:t>http://serc.carleton.edu/neotoma/activities.html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2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35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APIs       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APIs &amp; Documentation available at:</a:t>
            </a:r>
          </a:p>
          <a:p>
            <a:r>
              <a:rPr lang="en-US" dirty="0">
                <a:hlinkClick r:id="rId4"/>
              </a:rPr>
              <a:t>http://api.neotomadb.org/doc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117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4272"/>
            <a:ext cx="9144000" cy="1706562"/>
          </a:xfrm>
        </p:spPr>
        <p:txBody>
          <a:bodyPr>
            <a:normAutofit/>
          </a:bodyPr>
          <a:lstStyle/>
          <a:p>
            <a:pPr algn="l"/>
            <a:r>
              <a:rPr lang="en-US" sz="2400" b="1" i="1" dirty="0"/>
              <a:t>Informatics</a:t>
            </a:r>
            <a:r>
              <a:rPr lang="en-US" sz="2400" i="1" dirty="0"/>
              <a:t>:   designing systems that deliver the right information, to the right person in the right place and time, in the right way.   </a:t>
            </a:r>
            <a:r>
              <a:rPr lang="en-US" sz="2400" dirty="0"/>
              <a:t>(Wikipedia)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605336"/>
            <a:ext cx="90940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Paleoecoinformatics</a:t>
            </a:r>
            <a:r>
              <a:rPr lang="en-US" dirty="0"/>
              <a:t>: </a:t>
            </a:r>
            <a:r>
              <a:rPr lang="en-US" i="1" dirty="0"/>
              <a:t>the collection, organization, analysis, synthesis, and curation of paleoecological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162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Brewer et al. 2012 TREE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45" y="1400087"/>
            <a:ext cx="4863536" cy="296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59859" y="0"/>
            <a:ext cx="2376816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SCIENCE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88859" y="0"/>
            <a:ext cx="2376816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16449" y="571500"/>
            <a:ext cx="1082842" cy="0"/>
          </a:xfrm>
          <a:prstGeom prst="line">
            <a:avLst/>
          </a:prstGeom>
          <a:ln w="412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0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4" y="953311"/>
            <a:ext cx="4392706" cy="43848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968" y="712921"/>
            <a:ext cx="504713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Age controls</a:t>
            </a:r>
            <a:r>
              <a:rPr lang="en-US" dirty="0"/>
              <a:t>: an estimate of absolute age for a sample within a core or stratigraphic profile that is used to constrain an age model (e.g. radiocarbon dates) </a:t>
            </a:r>
          </a:p>
          <a:p>
            <a:endParaRPr lang="en-US" b="1" i="1" dirty="0" smtClean="0"/>
          </a:p>
          <a:p>
            <a:r>
              <a:rPr lang="en-US" b="1" i="1" dirty="0" smtClean="0"/>
              <a:t>Age-depth model</a:t>
            </a:r>
            <a:r>
              <a:rPr lang="en-US" i="1" dirty="0" smtClean="0"/>
              <a:t>: </a:t>
            </a:r>
            <a:r>
              <a:rPr lang="en-US" dirty="0" smtClean="0"/>
              <a:t>an </a:t>
            </a:r>
            <a:r>
              <a:rPr lang="en-US" dirty="0"/>
              <a:t>algorithm used to estimate the age-depth relationship for a given stratigraphic </a:t>
            </a:r>
            <a:r>
              <a:rPr lang="en-US" dirty="0" smtClean="0"/>
              <a:t>profile. </a:t>
            </a:r>
          </a:p>
          <a:p>
            <a:endParaRPr lang="en-US" dirty="0"/>
          </a:p>
          <a:p>
            <a:r>
              <a:rPr lang="en-US" b="1" i="1" dirty="0" smtClean="0"/>
              <a:t>Chronology:</a:t>
            </a:r>
            <a:r>
              <a:rPr lang="en-US" i="1" dirty="0" smtClean="0"/>
              <a:t> </a:t>
            </a:r>
            <a:r>
              <a:rPr lang="en-US" dirty="0" smtClean="0"/>
              <a:t>the series </a:t>
            </a:r>
            <a:r>
              <a:rPr lang="en-US" dirty="0"/>
              <a:t>of estimated ages for a set of samples in a collection unit, </a:t>
            </a:r>
            <a:r>
              <a:rPr lang="en-US" dirty="0" smtClean="0"/>
              <a:t>linked to a particular combination of age controls and age-depth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80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r>
              <a:rPr lang="en-US" sz="3200" dirty="0" smtClean="0"/>
              <a:t>Neotoma Software Ecosystem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246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</p:spPr>
        <p:txBody>
          <a:bodyPr/>
          <a:lstStyle/>
          <a:p>
            <a:r>
              <a:rPr lang="en-US" sz="3200" dirty="0" smtClean="0"/>
              <a:t>Neotoma Paleoecology Database</a:t>
            </a:r>
            <a:endParaRPr lang="en-US" sz="3200" dirty="0"/>
          </a:p>
        </p:txBody>
      </p:sp>
      <p:pic>
        <p:nvPicPr>
          <p:cNvPr id="8" name="Picture 7" descr="ho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813" y="10687"/>
            <a:ext cx="631655" cy="4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52239"/>
            <a:ext cx="2869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www.neotomadb.org</a:t>
            </a:r>
            <a:endParaRPr lang="en-US" sz="1400" dirty="0" smtClean="0"/>
          </a:p>
          <a:p>
            <a:r>
              <a:rPr lang="en-US" sz="1400" dirty="0" smtClean="0"/>
              <a:t>Williams, Grimm et al. in rev. QR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03627" y="39730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Forte" pitchFamily="66" charset="0"/>
              </a:rPr>
              <a:t>Neotoma DB</a:t>
            </a:r>
            <a:endParaRPr lang="en-US" sz="1200" dirty="0">
              <a:latin typeface="Forte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510" y="5151910"/>
            <a:ext cx="91244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Eric C. Grimm,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Jack Williams, Jessica Blois, Allison Smith, Simon Goring, Joaquin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Arroyo-Cabrales, Allan Ashworth, Julio Betancourt,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Jessica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Blois, Bob Booth, Phil Buckland, Don Charles,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Steve Crawford, Brandon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Curry, Ed Davis, Thomas Giesecke,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Russ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Graham, Steve Jackson, 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Claudio Latorre, Jonathan Nichols, Rob Roth, Mike Stryker, </a:t>
            </a:r>
            <a:r>
              <a:rPr lang="en-US" sz="1600" dirty="0" err="1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Hikaru</a:t>
            </a:r>
            <a:r>
              <a:rPr lang="en-US" sz="1600" dirty="0" smtClean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 Takahara, et </a:t>
            </a:r>
            <a:r>
              <a:rPr lang="en-US" sz="1600" dirty="0">
                <a:ln w="50800"/>
                <a:solidFill>
                  <a:schemeClr val="tx1">
                    <a:lumMod val="95000"/>
                    <a:lumOff val="5000"/>
                  </a:schemeClr>
                </a:solidFill>
                <a:latin typeface="Calibri (Body)"/>
              </a:rPr>
              <a:t>al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7268"/>
          <a:stretch/>
        </p:blipFill>
        <p:spPr>
          <a:xfrm>
            <a:off x="19510" y="1630050"/>
            <a:ext cx="6458426" cy="3521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3814" y="838200"/>
            <a:ext cx="91168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100" b="1" i="1" dirty="0" smtClean="0"/>
              <a:t>Mission:  </a:t>
            </a:r>
            <a:r>
              <a:rPr lang="en-US" sz="2100" dirty="0" smtClean="0"/>
              <a:t>Support global-change research by providing an open, community-curated repository for multiple kinds of paleoecological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0067" y="6329362"/>
            <a:ext cx="6167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Join as Member:  </a:t>
            </a:r>
            <a:r>
              <a:rPr lang="en-US" sz="1400" b="1" dirty="0" smtClean="0">
                <a:hlinkClick r:id="rId6"/>
              </a:rPr>
              <a:t>https://tinyurl.com/NeotomaMember</a:t>
            </a:r>
            <a:r>
              <a:rPr lang="en-US" sz="1400" b="1" dirty="0" smtClean="0"/>
              <a:t> </a:t>
            </a:r>
            <a:endParaRPr lang="en-US" sz="1400" i="1" dirty="0" smtClean="0"/>
          </a:p>
          <a:p>
            <a:r>
              <a:rPr lang="en-US" sz="1400" i="1" dirty="0" smtClean="0"/>
              <a:t>Contribute Data</a:t>
            </a:r>
            <a:r>
              <a:rPr lang="en-US" sz="1400" dirty="0" smtClean="0"/>
              <a:t>: </a:t>
            </a:r>
            <a:r>
              <a:rPr lang="en-US" sz="1400" b="1" dirty="0">
                <a:hlinkClick r:id="rId7"/>
              </a:rPr>
              <a:t>https://</a:t>
            </a:r>
            <a:r>
              <a:rPr lang="en-US" sz="1400" b="1" dirty="0" smtClean="0">
                <a:hlinkClick r:id="rId7"/>
              </a:rPr>
              <a:t>www.neotomadb.org/data/category/contribution</a:t>
            </a:r>
            <a:r>
              <a:rPr lang="en-US" sz="1400" b="1" dirty="0" smtClean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510" y="4408483"/>
            <a:ext cx="2960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&gt;3.8 million observations</a:t>
            </a:r>
          </a:p>
          <a:p>
            <a:r>
              <a:rPr lang="en-US" sz="1400" dirty="0" smtClean="0"/>
              <a:t>&gt;17,000 datasets</a:t>
            </a:r>
          </a:p>
          <a:p>
            <a:r>
              <a:rPr lang="en-US" sz="1400" dirty="0" smtClean="0"/>
              <a:t>&gt;9,200 sites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441" y="1576864"/>
            <a:ext cx="2793598" cy="36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96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750044" y="199497"/>
            <a:ext cx="4837543" cy="11387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>
                <a:ln w="50800"/>
                <a:latin typeface="Calibri" pitchFamily="34" charset="0"/>
              </a:rPr>
              <a:t>Neotoma </a:t>
            </a:r>
            <a:r>
              <a:rPr lang="en-US" sz="3600" b="1" dirty="0" smtClean="0">
                <a:ln w="50800"/>
                <a:latin typeface="Calibri" pitchFamily="34" charset="0"/>
              </a:rPr>
              <a:t>Database</a:t>
            </a:r>
            <a:endParaRPr lang="en-US" sz="3600" b="1" dirty="0" smtClean="0">
              <a:ln w="50800"/>
              <a:latin typeface="Calibri" pitchFamily="34" charset="0"/>
            </a:endParaRPr>
          </a:p>
          <a:p>
            <a:pPr algn="ctr"/>
            <a:r>
              <a:rPr lang="en-US" sz="3200" b="1" dirty="0" smtClean="0">
                <a:ln w="50800"/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Database Structure</a:t>
            </a:r>
            <a:endParaRPr lang="en-US" sz="3200" b="1" dirty="0">
              <a:ln w="50800"/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9" name="Picture 18" descr="NeotomaERD.gif"/>
          <p:cNvPicPr>
            <a:picLocks noChangeAspect="1"/>
          </p:cNvPicPr>
          <p:nvPr/>
        </p:nvPicPr>
        <p:blipFill>
          <a:blip r:embed="rId3" cstate="screen"/>
          <a:srcRect t="3928"/>
          <a:stretch>
            <a:fillRect/>
          </a:stretch>
        </p:blipFill>
        <p:spPr>
          <a:xfrm>
            <a:off x="0" y="1278462"/>
            <a:ext cx="9144000" cy="5349571"/>
          </a:xfrm>
          <a:prstGeom prst="rect">
            <a:avLst/>
          </a:prstGeom>
        </p:spPr>
      </p:pic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94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Tilia </a:t>
            </a:r>
            <a:br>
              <a:rPr lang="en-US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(Putting Data into Neotoma)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Free Download: </a:t>
            </a:r>
            <a:r>
              <a:rPr lang="en-US" dirty="0">
                <a:hlinkClick r:id="rId4"/>
              </a:rPr>
              <a:t>http://www.tiliait.com/download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Manual: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395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235" y="699247"/>
            <a:ext cx="677621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Neotoma Manual, Design Concepts, etc.</a:t>
            </a:r>
          </a:p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neotoma-manual.readthedocs.io/en/latest/index.html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/>
              <a:t>Neotoma APIs</a:t>
            </a:r>
          </a:p>
          <a:p>
            <a:r>
              <a:rPr lang="en-US" sz="2000" dirty="0">
                <a:hlinkClick r:id="rId3"/>
              </a:rPr>
              <a:t>http://api.neotomadb.org/doc/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 smtClean="0"/>
              <a:t>Neotoma Explorer</a:t>
            </a:r>
          </a:p>
          <a:p>
            <a:r>
              <a:rPr lang="en-US" sz="2000" dirty="0">
                <a:hlinkClick r:id="rId4"/>
              </a:rPr>
              <a:t>http://apps.neotomadb.org/explorer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Walk-Through Teaching Exercise, Neotoma Explorer</a:t>
            </a:r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serc.carleton.edu/neotoma/activities.html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Tilia </a:t>
            </a:r>
          </a:p>
          <a:p>
            <a:r>
              <a:rPr lang="en-US" sz="2000" dirty="0" smtClean="0"/>
              <a:t>Download</a:t>
            </a:r>
            <a:r>
              <a:rPr lang="en-US" sz="2000" dirty="0"/>
              <a:t>:  </a:t>
            </a:r>
            <a:r>
              <a:rPr lang="en-US" sz="2000" dirty="0">
                <a:hlinkClick r:id="rId6"/>
              </a:rPr>
              <a:t>http://www.tiliait.com/download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Neotoma R</a:t>
            </a:r>
          </a:p>
          <a:p>
            <a:r>
              <a:rPr lang="en-US" sz="2000" dirty="0" smtClean="0"/>
              <a:t>Available at CRAN</a:t>
            </a:r>
            <a:endParaRPr lang="en-US" sz="2000" dirty="0"/>
          </a:p>
          <a:p>
            <a:r>
              <a:rPr lang="en-US" sz="2000" dirty="0" smtClean="0"/>
              <a:t>Goring et al. 2015 </a:t>
            </a:r>
            <a:r>
              <a:rPr lang="en-US" sz="2000" i="1" dirty="0" smtClean="0"/>
              <a:t>Open Quaternary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292588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Porting Neotoma data to R environment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62" y="1308846"/>
            <a:ext cx="5461438" cy="467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" y="6488668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Goring et al. 2015 </a:t>
            </a:r>
            <a:r>
              <a:rPr lang="en-US" i="1" dirty="0" smtClean="0"/>
              <a:t>Open Quaternary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15153" y="896471"/>
            <a:ext cx="25587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Functions</a:t>
            </a:r>
          </a:p>
          <a:p>
            <a:r>
              <a:rPr lang="en-US" i="1" dirty="0" err="1" smtClean="0"/>
              <a:t>get_site</a:t>
            </a:r>
            <a:endParaRPr lang="en-US" i="1" dirty="0" smtClean="0"/>
          </a:p>
          <a:p>
            <a:r>
              <a:rPr lang="en-US" i="1" dirty="0" err="1" smtClean="0"/>
              <a:t>get_dataset</a:t>
            </a:r>
            <a:endParaRPr lang="en-US" i="1" dirty="0" smtClean="0"/>
          </a:p>
          <a:p>
            <a:r>
              <a:rPr lang="en-US" i="1" dirty="0" err="1" smtClean="0"/>
              <a:t>get_download</a:t>
            </a:r>
            <a:endParaRPr lang="en-US" i="1" dirty="0" smtClean="0"/>
          </a:p>
          <a:p>
            <a:r>
              <a:rPr lang="en-US" i="1" dirty="0" err="1" smtClean="0"/>
              <a:t>get_chroncontrol</a:t>
            </a:r>
            <a:endParaRPr lang="en-US" i="1" dirty="0" smtClean="0"/>
          </a:p>
          <a:p>
            <a:r>
              <a:rPr lang="en-US" i="1" dirty="0" err="1"/>
              <a:t>get_table</a:t>
            </a:r>
            <a:endParaRPr lang="en-US" i="1" dirty="0"/>
          </a:p>
          <a:p>
            <a:r>
              <a:rPr lang="en-US" i="1" dirty="0" err="1" smtClean="0"/>
              <a:t>get_taxa</a:t>
            </a:r>
            <a:endParaRPr lang="en-US" i="1" dirty="0" smtClean="0"/>
          </a:p>
          <a:p>
            <a:endParaRPr lang="en-US" i="1" dirty="0"/>
          </a:p>
          <a:p>
            <a:r>
              <a:rPr lang="en-US" b="1" dirty="0" smtClean="0"/>
              <a:t>Other Functions</a:t>
            </a:r>
          </a:p>
          <a:p>
            <a:r>
              <a:rPr lang="en-US" i="1" dirty="0" err="1" smtClean="0"/>
              <a:t>get_closest</a:t>
            </a:r>
            <a:endParaRPr lang="en-US" i="1" dirty="0" smtClean="0"/>
          </a:p>
          <a:p>
            <a:r>
              <a:rPr lang="en-US" i="1" dirty="0" err="1" smtClean="0"/>
              <a:t>get_contact</a:t>
            </a:r>
            <a:endParaRPr lang="en-US" i="1" dirty="0" smtClean="0"/>
          </a:p>
          <a:p>
            <a:r>
              <a:rPr lang="en-US" i="1" dirty="0" err="1" smtClean="0"/>
              <a:t>get_publication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607046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GitHub Repository: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github.com/NeotomaDB/neotoma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8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r>
              <a:rPr lang="en-US" sz="3200" dirty="0" smtClean="0"/>
              <a:t>Neotoma Software Ecosystem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0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Software Ecosystem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225"/>
            <a:ext cx="9144000" cy="225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29082" y="3672451"/>
            <a:ext cx="2814918" cy="702325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DOIs &amp; Landing Pages</a:t>
            </a:r>
            <a:endParaRPr lang="en-US" sz="18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0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235" y="699247"/>
            <a:ext cx="6776214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Neotoma Explorer</a:t>
            </a:r>
          </a:p>
          <a:p>
            <a:r>
              <a:rPr lang="en-US" sz="2000" dirty="0">
                <a:hlinkClick r:id="rId2"/>
              </a:rPr>
              <a:t>http://apps.neotomadb.org/explorer/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Tilia </a:t>
            </a:r>
          </a:p>
          <a:p>
            <a:r>
              <a:rPr lang="en-US" sz="2000" dirty="0"/>
              <a:t>Download:  </a:t>
            </a:r>
            <a:r>
              <a:rPr lang="en-US" sz="2000" dirty="0">
                <a:hlinkClick r:id="rId3"/>
              </a:rPr>
              <a:t>http://www.tiliait.com/download/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 smtClean="0"/>
              <a:t>Walk-Through </a:t>
            </a:r>
            <a:r>
              <a:rPr lang="en-US" sz="2000" b="1" dirty="0" smtClean="0"/>
              <a:t>Teaching Exercise, Neotoma Explorer</a:t>
            </a:r>
          </a:p>
          <a:p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serc.carleton.edu/neotoma/activities.html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Neotoma </a:t>
            </a:r>
            <a:r>
              <a:rPr lang="en-US" sz="2000" b="1" dirty="0"/>
              <a:t>Manual, Design Concepts, etc.</a:t>
            </a:r>
          </a:p>
          <a:p>
            <a:r>
              <a:rPr lang="en-US" sz="2000" dirty="0">
                <a:hlinkClick r:id="rId5"/>
              </a:rPr>
              <a:t>http://neotoma-manual.readthedocs.io/en/latest/index.html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Neotoma APIs</a:t>
            </a:r>
          </a:p>
          <a:p>
            <a:r>
              <a:rPr lang="en-US" sz="2000" dirty="0">
                <a:hlinkClick r:id="rId6"/>
              </a:rPr>
              <a:t>http://api.neotomadb.org/doc/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 smtClean="0"/>
              <a:t>Neotoma </a:t>
            </a:r>
            <a:r>
              <a:rPr lang="en-US" sz="2000" b="1" dirty="0" smtClean="0"/>
              <a:t>R</a:t>
            </a:r>
          </a:p>
          <a:p>
            <a:r>
              <a:rPr lang="en-US" sz="2000" dirty="0" smtClean="0"/>
              <a:t>Download</a:t>
            </a:r>
            <a:r>
              <a:rPr lang="en-US" sz="2000" dirty="0"/>
              <a:t>:  </a:t>
            </a:r>
            <a:r>
              <a:rPr lang="en-US" sz="2000" dirty="0">
                <a:hlinkClick r:id="rId7"/>
              </a:rPr>
              <a:t>https://</a:t>
            </a:r>
            <a:r>
              <a:rPr lang="en-US" sz="2000" dirty="0" smtClean="0">
                <a:hlinkClick r:id="rId7"/>
              </a:rPr>
              <a:t>cran.r-project.org/package=neotoma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r>
              <a:rPr lang="en-US" sz="2000" dirty="0" smtClean="0"/>
              <a:t>GitHub</a:t>
            </a:r>
            <a:r>
              <a:rPr lang="en-US" sz="2000" dirty="0"/>
              <a:t>: </a:t>
            </a:r>
            <a:r>
              <a:rPr lang="en-US" sz="2000" dirty="0">
                <a:hlinkClick r:id="rId8"/>
              </a:rPr>
              <a:t>https://</a:t>
            </a:r>
            <a:r>
              <a:rPr lang="en-US" sz="2000" dirty="0" smtClean="0">
                <a:hlinkClick r:id="rId8"/>
              </a:rPr>
              <a:t>github.com/ropensci/neotoma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 smtClean="0"/>
              <a:t>Goring et al. 2015 </a:t>
            </a:r>
            <a:r>
              <a:rPr lang="en-US" sz="2000" i="1" dirty="0" smtClean="0"/>
              <a:t>Open Quaternary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7469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Concepts:</a:t>
            </a:r>
            <a:br>
              <a:rPr lang="en-US" dirty="0" smtClean="0"/>
            </a:br>
            <a:r>
              <a:rPr lang="en-US" sz="2800" dirty="0" smtClean="0"/>
              <a:t>Sites, Collection Units, Analysis Units, Samples, Datasets  </a:t>
            </a:r>
            <a:endParaRPr lang="en-US" sz="2800" dirty="0"/>
          </a:p>
        </p:txBody>
      </p:sp>
      <p:cxnSp>
        <p:nvCxnSpPr>
          <p:cNvPr id="5" name="Elbow Connector 4"/>
          <p:cNvCxnSpPr/>
          <p:nvPr/>
        </p:nvCxnSpPr>
        <p:spPr bwMode="auto">
          <a:xfrm>
            <a:off x="3524251" y="1863209"/>
            <a:ext cx="357206" cy="1823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3469481" y="1898923"/>
            <a:ext cx="5461529" cy="2171212"/>
            <a:chOff x="3469481" y="2083589"/>
            <a:chExt cx="5461529" cy="2171212"/>
          </a:xfrm>
        </p:grpSpPr>
        <p:sp>
          <p:nvSpPr>
            <p:cNvPr id="7" name="Freeform 6"/>
            <p:cNvSpPr/>
            <p:nvPr/>
          </p:nvSpPr>
          <p:spPr bwMode="auto">
            <a:xfrm>
              <a:off x="3469481" y="2083589"/>
              <a:ext cx="190500" cy="207173"/>
            </a:xfrm>
            <a:custGeom>
              <a:avLst/>
              <a:gdLst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  <a:gd name="connsiteX3" fmla="*/ 0 w 190500"/>
                <a:gd name="connsiteY3" fmla="*/ 126206 h 126206"/>
                <a:gd name="connsiteX4" fmla="*/ 0 w 190500"/>
                <a:gd name="connsiteY4" fmla="*/ 0 h 12620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126206"/>
                <a:gd name="connsiteX1" fmla="*/ 0 w 190500"/>
                <a:gd name="connsiteY1" fmla="*/ 0 h 126206"/>
                <a:gd name="connsiteX2" fmla="*/ 190500 w 190500"/>
                <a:gd name="connsiteY2" fmla="*/ 0 h 126206"/>
                <a:gd name="connsiteX3" fmla="*/ 190500 w 190500"/>
                <a:gd name="connsiteY3" fmla="*/ 126206 h 126206"/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126206">
                  <a:moveTo>
                    <a:pt x="0" y="0"/>
                  </a:moveTo>
                  <a:lnTo>
                    <a:pt x="190500" y="0"/>
                  </a:lnTo>
                  <a:lnTo>
                    <a:pt x="190500" y="126206"/>
                  </a:ln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659982" y="2243121"/>
              <a:ext cx="5271028" cy="2011680"/>
            </a:xfrm>
            <a:custGeom>
              <a:avLst/>
              <a:gdLst>
                <a:gd name="connsiteX0" fmla="*/ 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0 w 5232400"/>
                <a:gd name="connsiteY0" fmla="*/ 0 h 2311401"/>
                <a:gd name="connsiteX1" fmla="*/ 5026290 w 5232400"/>
                <a:gd name="connsiteY1" fmla="*/ 0 h 2311401"/>
                <a:gd name="connsiteX2" fmla="*/ 5232400 w 5232400"/>
                <a:gd name="connsiteY2" fmla="*/ 0 h 2311401"/>
                <a:gd name="connsiteX3" fmla="*/ 5232400 w 5232400"/>
                <a:gd name="connsiteY3" fmla="*/ 2311401 h 2311401"/>
                <a:gd name="connsiteX4" fmla="*/ 0 w 5232400"/>
                <a:gd name="connsiteY4" fmla="*/ 2311401 h 2311401"/>
                <a:gd name="connsiteX5" fmla="*/ 0 w 5232400"/>
                <a:gd name="connsiteY5" fmla="*/ 0 h 2311401"/>
                <a:gd name="connsiteX0" fmla="*/ 0 w 5232400"/>
                <a:gd name="connsiteY0" fmla="*/ 2381 h 2313782"/>
                <a:gd name="connsiteX1" fmla="*/ 4847696 w 5232400"/>
                <a:gd name="connsiteY1" fmla="*/ 0 h 2313782"/>
                <a:gd name="connsiteX2" fmla="*/ 5026290 w 5232400"/>
                <a:gd name="connsiteY2" fmla="*/ 2381 h 2313782"/>
                <a:gd name="connsiteX3" fmla="*/ 5232400 w 5232400"/>
                <a:gd name="connsiteY3" fmla="*/ 2381 h 2313782"/>
                <a:gd name="connsiteX4" fmla="*/ 5232400 w 5232400"/>
                <a:gd name="connsiteY4" fmla="*/ 2313782 h 2313782"/>
                <a:gd name="connsiteX5" fmla="*/ 0 w 5232400"/>
                <a:gd name="connsiteY5" fmla="*/ 2313782 h 2313782"/>
                <a:gd name="connsiteX6" fmla="*/ 0 w 5232400"/>
                <a:gd name="connsiteY6" fmla="*/ 2381 h 2313782"/>
                <a:gd name="connsiteX0" fmla="*/ 4847696 w 5232400"/>
                <a:gd name="connsiteY0" fmla="*/ 0 h 2313782"/>
                <a:gd name="connsiteX1" fmla="*/ 5026290 w 5232400"/>
                <a:gd name="connsiteY1" fmla="*/ 2381 h 2313782"/>
                <a:gd name="connsiteX2" fmla="*/ 5232400 w 5232400"/>
                <a:gd name="connsiteY2" fmla="*/ 2381 h 2313782"/>
                <a:gd name="connsiteX3" fmla="*/ 5232400 w 5232400"/>
                <a:gd name="connsiteY3" fmla="*/ 2313782 h 2313782"/>
                <a:gd name="connsiteX4" fmla="*/ 0 w 5232400"/>
                <a:gd name="connsiteY4" fmla="*/ 2313782 h 2313782"/>
                <a:gd name="connsiteX5" fmla="*/ 0 w 5232400"/>
                <a:gd name="connsiteY5" fmla="*/ 2381 h 2313782"/>
                <a:gd name="connsiteX6" fmla="*/ 4939136 w 5232400"/>
                <a:gd name="connsiteY6" fmla="*/ 91440 h 2313782"/>
                <a:gd name="connsiteX0" fmla="*/ 5026290 w 5232400"/>
                <a:gd name="connsiteY0" fmla="*/ 794 h 2312195"/>
                <a:gd name="connsiteX1" fmla="*/ 5232400 w 5232400"/>
                <a:gd name="connsiteY1" fmla="*/ 794 h 2312195"/>
                <a:gd name="connsiteX2" fmla="*/ 5232400 w 5232400"/>
                <a:gd name="connsiteY2" fmla="*/ 2312195 h 2312195"/>
                <a:gd name="connsiteX3" fmla="*/ 0 w 5232400"/>
                <a:gd name="connsiteY3" fmla="*/ 2312195 h 2312195"/>
                <a:gd name="connsiteX4" fmla="*/ 0 w 5232400"/>
                <a:gd name="connsiteY4" fmla="*/ 794 h 2312195"/>
                <a:gd name="connsiteX5" fmla="*/ 4939136 w 5232400"/>
                <a:gd name="connsiteY5" fmla="*/ 89853 h 2312195"/>
                <a:gd name="connsiteX0" fmla="*/ 502629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5028655 w 5234765"/>
                <a:gd name="connsiteY0" fmla="*/ 0 h 2311401"/>
                <a:gd name="connsiteX1" fmla="*/ 5234765 w 5234765"/>
                <a:gd name="connsiteY1" fmla="*/ 0 h 2311401"/>
                <a:gd name="connsiteX2" fmla="*/ 5234765 w 5234765"/>
                <a:gd name="connsiteY2" fmla="*/ 2311401 h 2311401"/>
                <a:gd name="connsiteX3" fmla="*/ 2365 w 5234765"/>
                <a:gd name="connsiteY3" fmla="*/ 2311401 h 2311401"/>
                <a:gd name="connsiteX4" fmla="*/ 0 w 5234765"/>
                <a:gd name="connsiteY4" fmla="*/ 28872 h 231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765" h="2311401">
                  <a:moveTo>
                    <a:pt x="5028655" y="0"/>
                  </a:moveTo>
                  <a:lnTo>
                    <a:pt x="5234765" y="0"/>
                  </a:lnTo>
                  <a:lnTo>
                    <a:pt x="5234765" y="2311401"/>
                  </a:lnTo>
                  <a:lnTo>
                    <a:pt x="2365" y="2311401"/>
                  </a:lnTo>
                  <a:cubicBezTo>
                    <a:pt x="1577" y="1550558"/>
                    <a:pt x="788" y="789715"/>
                    <a:pt x="0" y="28872"/>
                  </a:cubicBez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" name="Elbow Connector 8"/>
          <p:cNvCxnSpPr/>
          <p:nvPr/>
        </p:nvCxnSpPr>
        <p:spPr bwMode="auto">
          <a:xfrm flipV="1">
            <a:off x="7008812" y="1863209"/>
            <a:ext cx="375444" cy="372533"/>
          </a:xfrm>
          <a:prstGeom prst="bentConnector3">
            <a:avLst>
              <a:gd name="adj1" fmla="val 4556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Elbow Connector 9"/>
          <p:cNvCxnSpPr/>
          <p:nvPr/>
        </p:nvCxnSpPr>
        <p:spPr bwMode="auto">
          <a:xfrm>
            <a:off x="5282406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Elbow Connector 10"/>
          <p:cNvCxnSpPr/>
          <p:nvPr/>
        </p:nvCxnSpPr>
        <p:spPr bwMode="auto">
          <a:xfrm>
            <a:off x="3531391" y="1822728"/>
            <a:ext cx="364330" cy="222779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Elbow Connector 11"/>
          <p:cNvCxnSpPr/>
          <p:nvPr/>
        </p:nvCxnSpPr>
        <p:spPr bwMode="auto">
          <a:xfrm>
            <a:off x="1803400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365760" y="1723064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3120" y="1723064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0480" y="1723064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77840" y="1723064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200" y="1723064"/>
            <a:ext cx="1463040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597426" y="1420336"/>
            <a:ext cx="91832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Datasets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782328" y="1420336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Sites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094769" y="1420336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CollectionUnits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904312" y="1420336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AnalysisUnits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5881950" y="1420336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Samples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" y="4400720"/>
            <a:ext cx="8778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site</a:t>
            </a:r>
            <a:r>
              <a:rPr lang="en-US" dirty="0" smtClean="0"/>
              <a:t> may have many </a:t>
            </a:r>
            <a:r>
              <a:rPr lang="en-US" b="1" dirty="0" smtClean="0"/>
              <a:t>collection units 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/>
              <a:t>collection unit </a:t>
            </a:r>
            <a:r>
              <a:rPr lang="en-US" dirty="0"/>
              <a:t>may have many </a:t>
            </a:r>
            <a:r>
              <a:rPr lang="en-US" b="1" dirty="0"/>
              <a:t>analysis units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analysis unit </a:t>
            </a:r>
            <a:r>
              <a:rPr lang="en-US" dirty="0" smtClean="0"/>
              <a:t>may have many </a:t>
            </a:r>
            <a:r>
              <a:rPr lang="en-US" b="1" dirty="0" smtClean="0"/>
              <a:t>samples</a:t>
            </a:r>
          </a:p>
          <a:p>
            <a:pPr marL="914400" indent="-914400"/>
            <a:r>
              <a:rPr lang="en-US" dirty="0" smtClean="0"/>
              <a:t>A </a:t>
            </a:r>
            <a:r>
              <a:rPr lang="en-US" b="1" dirty="0" smtClean="0"/>
              <a:t>dataset</a:t>
            </a:r>
            <a:r>
              <a:rPr lang="en-US" dirty="0" smtClean="0"/>
              <a:t> comprises all </a:t>
            </a:r>
            <a:r>
              <a:rPr lang="en-US" b="1" dirty="0" smtClean="0"/>
              <a:t>samples</a:t>
            </a:r>
            <a:r>
              <a:rPr lang="en-US" dirty="0" smtClean="0"/>
              <a:t> of same type from same </a:t>
            </a:r>
            <a:r>
              <a:rPr lang="en-US" b="1" dirty="0" smtClean="0"/>
              <a:t>collection unit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09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148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0407" y="4724399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4028032" y="207963"/>
            <a:ext cx="108792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Sites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87814" y="1320800"/>
            <a:ext cx="4866756" cy="215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/>
          <p:cNvSpPr/>
          <p:nvPr/>
        </p:nvSpPr>
        <p:spPr>
          <a:xfrm>
            <a:off x="4050101" y="1381667"/>
            <a:ext cx="884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Lakes</a:t>
            </a:r>
          </a:p>
        </p:txBody>
      </p:sp>
      <p:pic>
        <p:nvPicPr>
          <p:cNvPr id="20" name="Picture 19" descr="Russ Ascending 01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03985" y="3471306"/>
            <a:ext cx="2218282" cy="332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6655241" y="3523742"/>
            <a:ext cx="918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Caves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520" y="1789192"/>
            <a:ext cx="2286000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073806" y="1325598"/>
            <a:ext cx="15345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Sites Table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24" name="Picture 23" descr="IronHills96dpi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019001" y="3490636"/>
            <a:ext cx="2220927" cy="3308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4041588" y="3523742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3441" y="4819125"/>
            <a:ext cx="2664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Archaeological Digs</a:t>
            </a:r>
          </a:p>
        </p:txBody>
      </p:sp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2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Collection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380" y="1642305"/>
            <a:ext cx="5178126" cy="4450852"/>
            <a:chOff x="731520" y="1427196"/>
            <a:chExt cx="5178126" cy="4450852"/>
          </a:xfrm>
        </p:grpSpPr>
        <p:cxnSp>
          <p:nvCxnSpPr>
            <p:cNvPr id="21" name="Elbow Connector 20"/>
            <p:cNvCxnSpPr/>
            <p:nvPr/>
          </p:nvCxnSpPr>
          <p:spPr bwMode="auto">
            <a:xfrm>
              <a:off x="2827858" y="2057400"/>
              <a:ext cx="1005840" cy="330200"/>
            </a:xfrm>
            <a:prstGeom prst="bentConnector3">
              <a:avLst>
                <a:gd name="adj1" fmla="val 50000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31520" y="1907730"/>
              <a:ext cx="2286000" cy="2862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LongitudeEast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LatitudeNorth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LongitudeWest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LatitudeSouth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Altitude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Area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SiteDescription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97010" y="1427202"/>
              <a:ext cx="78842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smtClean="0">
                  <a:ln w="50800"/>
                  <a:latin typeface="Calibri" pitchFamily="34" charset="0"/>
                </a:rPr>
                <a:t>Sites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23646" y="1907730"/>
              <a:ext cx="2286000" cy="3970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CollectionUnitID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CollTypeID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DepEnvtID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Handle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CollUnitName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CollDate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CollDevice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GPSLatitude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GPSLongitude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GPSError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WaterDepth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Location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3691561" y="1427196"/>
              <a:ext cx="213231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err="1" smtClean="0">
                  <a:ln w="50800"/>
                  <a:latin typeface="Calibri" pitchFamily="34" charset="0"/>
                </a:rPr>
                <a:t>CollectionUnits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32613" y="1873137"/>
            <a:ext cx="37113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</a:p>
          <a:p>
            <a:endParaRPr lang="en-US" dirty="0"/>
          </a:p>
          <a:p>
            <a:r>
              <a:rPr lang="en-US" dirty="0" smtClean="0"/>
              <a:t>Multiple cores w/in a lake</a:t>
            </a:r>
          </a:p>
          <a:p>
            <a:endParaRPr lang="en-US" dirty="0"/>
          </a:p>
          <a:p>
            <a:r>
              <a:rPr lang="en-US" dirty="0" smtClean="0"/>
              <a:t>Multiple pits w/in an archaeological dig</a:t>
            </a:r>
          </a:p>
          <a:p>
            <a:endParaRPr lang="en-US" dirty="0"/>
          </a:p>
          <a:p>
            <a:r>
              <a:rPr lang="en-US" dirty="0" smtClean="0"/>
              <a:t>Multiple bone piles within a cave</a:t>
            </a:r>
          </a:p>
          <a:p>
            <a:endParaRPr lang="en-US" dirty="0"/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443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42901" y="143566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7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13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94358" y="2681712"/>
            <a:ext cx="5617419" cy="257386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7231084" y="1252538"/>
            <a:ext cx="1463040" cy="5243586"/>
            <a:chOff x="7231084" y="1252538"/>
            <a:chExt cx="1463040" cy="5243586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3139424" y="207963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Analysis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144" y="5895976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units have a </a:t>
            </a:r>
            <a:r>
              <a:rPr lang="en-US" b="1" dirty="0" smtClean="0"/>
              <a:t>depth</a:t>
            </a:r>
            <a:r>
              <a:rPr lang="en-US" dirty="0" smtClean="0"/>
              <a:t> and </a:t>
            </a:r>
            <a:r>
              <a:rPr lang="en-US" b="1" dirty="0" smtClean="0"/>
              <a:t>thickness</a:t>
            </a:r>
          </a:p>
          <a:p>
            <a:r>
              <a:rPr lang="en-US" dirty="0" smtClean="0"/>
              <a:t>Example:  depths within a sediment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6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37727</TotalTime>
  <Words>853</Words>
  <Application>Microsoft Office PowerPoint</Application>
  <PresentationFormat>On-screen Show (4:3)</PresentationFormat>
  <Paragraphs>366</Paragraphs>
  <Slides>23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UW_Template_Logo</vt:lpstr>
      <vt:lpstr>Getting Started &amp; Lesson Plan</vt:lpstr>
      <vt:lpstr>Neotoma Paleoecology Database</vt:lpstr>
      <vt:lpstr>PowerPoint Presentation</vt:lpstr>
      <vt:lpstr>Neotoma Software Ecosystem</vt:lpstr>
      <vt:lpstr>Neotoma Resources</vt:lpstr>
      <vt:lpstr>Key Concepts: Sites, Collection Units, Analysis Units, Samples, Datasets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Neotoma Explorer     (Finding/Exploring/Getting Data)</vt:lpstr>
      <vt:lpstr>PowerPoint Presentation</vt:lpstr>
      <vt:lpstr>Neotoma APIs            (Finding/Exploring/Getting Data)</vt:lpstr>
      <vt:lpstr>Informatics:   designing systems that deliver the right information, to the right person in the right place and time, in the right way.   (Wikipedia)</vt:lpstr>
      <vt:lpstr>PowerPoint Presentation</vt:lpstr>
      <vt:lpstr>PowerPoint Presentation</vt:lpstr>
      <vt:lpstr>PowerPoint Presentation</vt:lpstr>
      <vt:lpstr>Tilia  (Putting Data into Neotoma)</vt:lpstr>
      <vt:lpstr>Neotoma Resources</vt:lpstr>
      <vt:lpstr>Neotoma R Porting Neotoma data to R environment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559</cp:revision>
  <cp:lastPrinted>2010-09-02T16:26:05Z</cp:lastPrinted>
  <dcterms:created xsi:type="dcterms:W3CDTF">2012-02-17T21:55:00Z</dcterms:created>
  <dcterms:modified xsi:type="dcterms:W3CDTF">2019-04-30T13:19:03Z</dcterms:modified>
</cp:coreProperties>
</file>